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28"/>
  </p:notesMasterIdLst>
  <p:sldIdLst>
    <p:sldId id="256" r:id="rId2"/>
    <p:sldId id="383" r:id="rId3"/>
    <p:sldId id="372" r:id="rId4"/>
    <p:sldId id="352" r:id="rId5"/>
    <p:sldId id="373" r:id="rId6"/>
    <p:sldId id="351" r:id="rId7"/>
    <p:sldId id="353" r:id="rId8"/>
    <p:sldId id="358" r:id="rId9"/>
    <p:sldId id="366" r:id="rId10"/>
    <p:sldId id="356" r:id="rId11"/>
    <p:sldId id="357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70" r:id="rId20"/>
    <p:sldId id="375" r:id="rId21"/>
    <p:sldId id="367" r:id="rId22"/>
    <p:sldId id="377" r:id="rId23"/>
    <p:sldId id="378" r:id="rId24"/>
    <p:sldId id="380" r:id="rId25"/>
    <p:sldId id="381" r:id="rId26"/>
    <p:sldId id="382" r:id="rId2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CC3300"/>
    <a:srgbClr val="006600"/>
    <a:srgbClr val="A8C991"/>
    <a:srgbClr val="E7DEBF"/>
    <a:srgbClr val="C5C6AC"/>
    <a:srgbClr val="FF993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29" autoAdjust="0"/>
    <p:restoredTop sz="90929"/>
  </p:normalViewPr>
  <p:slideViewPr>
    <p:cSldViewPr snapToObjects="1">
      <p:cViewPr varScale="1">
        <p:scale>
          <a:sx n="91" d="100"/>
          <a:sy n="91" d="100"/>
        </p:scale>
        <p:origin x="14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>
            <a:extLst>
              <a:ext uri="{FF2B5EF4-FFF2-40B4-BE49-F238E27FC236}">
                <a16:creationId xmlns:a16="http://schemas.microsoft.com/office/drawing/2014/main" id="{6BAB5000-65D7-A60A-AC4A-9F7383A621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>
            <a:extLst>
              <a:ext uri="{FF2B5EF4-FFF2-40B4-BE49-F238E27FC236}">
                <a16:creationId xmlns:a16="http://schemas.microsoft.com/office/drawing/2014/main" id="{73E21571-3971-2EA1-7E2B-41150A6040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76D2BEB-AF7B-4022-994B-780B54A858EE}" type="datetimeFigureOut">
              <a:rPr lang="tr-TR"/>
              <a:pPr>
                <a:defRPr/>
              </a:pPr>
              <a:t>24.05.2022</a:t>
            </a:fld>
            <a:endParaRPr lang="tr-TR"/>
          </a:p>
        </p:txBody>
      </p:sp>
      <p:sp>
        <p:nvSpPr>
          <p:cNvPr id="4" name="3 Slayt Görüntüsü Yer Tutucusu">
            <a:extLst>
              <a:ext uri="{FF2B5EF4-FFF2-40B4-BE49-F238E27FC236}">
                <a16:creationId xmlns:a16="http://schemas.microsoft.com/office/drawing/2014/main" id="{06F0D25C-2689-747E-6108-D84B03371B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>
            <a:extLst>
              <a:ext uri="{FF2B5EF4-FFF2-40B4-BE49-F238E27FC236}">
                <a16:creationId xmlns:a16="http://schemas.microsoft.com/office/drawing/2014/main" id="{8B2A5944-24AA-9CE4-935D-F15E3F25F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>
            <a:extLst>
              <a:ext uri="{FF2B5EF4-FFF2-40B4-BE49-F238E27FC236}">
                <a16:creationId xmlns:a16="http://schemas.microsoft.com/office/drawing/2014/main" id="{FA214C7C-735F-D24E-0529-6254F31021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>
            <a:extLst>
              <a:ext uri="{FF2B5EF4-FFF2-40B4-BE49-F238E27FC236}">
                <a16:creationId xmlns:a16="http://schemas.microsoft.com/office/drawing/2014/main" id="{1F1FFF9B-B9A2-4E9B-77B8-CDE361FDC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2235E0-8ED7-4003-ACCC-005EEE895DA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>
            <a:extLst>
              <a:ext uri="{FF2B5EF4-FFF2-40B4-BE49-F238E27FC236}">
                <a16:creationId xmlns:a16="http://schemas.microsoft.com/office/drawing/2014/main" id="{D3854B57-4959-5A0B-83FB-B3F7C710E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>
            <a:extLst>
              <a:ext uri="{FF2B5EF4-FFF2-40B4-BE49-F238E27FC236}">
                <a16:creationId xmlns:a16="http://schemas.microsoft.com/office/drawing/2014/main" id="{83753A72-0F53-E244-7F5F-90BB0DD7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>
            <a:extLst>
              <a:ext uri="{FF2B5EF4-FFF2-40B4-BE49-F238E27FC236}">
                <a16:creationId xmlns:a16="http://schemas.microsoft.com/office/drawing/2014/main" id="{6E83AB2F-22C3-B443-8498-869F3A69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2DF8A-92B2-452C-B337-E6894DABF65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98426416"/>
      </p:ext>
    </p:extLst>
  </p:cSld>
  <p:clrMapOvr>
    <a:masterClrMapping/>
  </p:clrMapOvr>
  <p:transition spd="med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>
            <a:extLst>
              <a:ext uri="{FF2B5EF4-FFF2-40B4-BE49-F238E27FC236}">
                <a16:creationId xmlns:a16="http://schemas.microsoft.com/office/drawing/2014/main" id="{CD5C2316-7959-04CE-D509-0B67D3B1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>
            <a:extLst>
              <a:ext uri="{FF2B5EF4-FFF2-40B4-BE49-F238E27FC236}">
                <a16:creationId xmlns:a16="http://schemas.microsoft.com/office/drawing/2014/main" id="{BF6C7406-9851-5111-01F7-3831C5EC9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>
            <a:extLst>
              <a:ext uri="{FF2B5EF4-FFF2-40B4-BE49-F238E27FC236}">
                <a16:creationId xmlns:a16="http://schemas.microsoft.com/office/drawing/2014/main" id="{DB0A78A8-C96A-6580-0B2A-7B57FE83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1915-F6D8-4F7F-8D18-7CFF244938B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77939011"/>
      </p:ext>
    </p:extLst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>
            <a:extLst>
              <a:ext uri="{FF2B5EF4-FFF2-40B4-BE49-F238E27FC236}">
                <a16:creationId xmlns:a16="http://schemas.microsoft.com/office/drawing/2014/main" id="{F96BCDDB-0F40-5677-C048-33CCB67E5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>
            <a:extLst>
              <a:ext uri="{FF2B5EF4-FFF2-40B4-BE49-F238E27FC236}">
                <a16:creationId xmlns:a16="http://schemas.microsoft.com/office/drawing/2014/main" id="{07C1C5CC-2855-01E9-28F0-F72061F4D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>
            <a:extLst>
              <a:ext uri="{FF2B5EF4-FFF2-40B4-BE49-F238E27FC236}">
                <a16:creationId xmlns:a16="http://schemas.microsoft.com/office/drawing/2014/main" id="{45165A7F-4127-062C-234C-FDF2E194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947BE-2D33-4C18-B3D0-7B823E22D0A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43856443"/>
      </p:ext>
    </p:extLst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>
            <a:extLst>
              <a:ext uri="{FF2B5EF4-FFF2-40B4-BE49-F238E27FC236}">
                <a16:creationId xmlns:a16="http://schemas.microsoft.com/office/drawing/2014/main" id="{8A96B500-ECC4-1DD2-D1B4-D7C4C23A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>
            <a:extLst>
              <a:ext uri="{FF2B5EF4-FFF2-40B4-BE49-F238E27FC236}">
                <a16:creationId xmlns:a16="http://schemas.microsoft.com/office/drawing/2014/main" id="{0562E472-D9FC-60A3-2686-ACC95ABB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>
            <a:extLst>
              <a:ext uri="{FF2B5EF4-FFF2-40B4-BE49-F238E27FC236}">
                <a16:creationId xmlns:a16="http://schemas.microsoft.com/office/drawing/2014/main" id="{45FB9EBA-2884-90E2-B80A-C92F6384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0F1CE-FC96-4EE5-BC6B-B70E0E19BEF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3967051"/>
      </p:ext>
    </p:extLst>
  </p:cSld>
  <p:clrMapOvr>
    <a:masterClrMapping/>
  </p:clrMapOvr>
  <p:transition spd="med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>
            <a:extLst>
              <a:ext uri="{FF2B5EF4-FFF2-40B4-BE49-F238E27FC236}">
                <a16:creationId xmlns:a16="http://schemas.microsoft.com/office/drawing/2014/main" id="{DFDF1803-9DE1-D1E4-F443-467AE8B3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>
            <a:extLst>
              <a:ext uri="{FF2B5EF4-FFF2-40B4-BE49-F238E27FC236}">
                <a16:creationId xmlns:a16="http://schemas.microsoft.com/office/drawing/2014/main" id="{23CC602F-A46F-B97D-2750-67F36DB7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>
            <a:extLst>
              <a:ext uri="{FF2B5EF4-FFF2-40B4-BE49-F238E27FC236}">
                <a16:creationId xmlns:a16="http://schemas.microsoft.com/office/drawing/2014/main" id="{97D4CCAD-0F49-C608-6A5B-75F950B6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F99E2-F27B-48DA-A7F7-10757FA0C18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8224950"/>
      </p:ext>
    </p:extLst>
  </p:cSld>
  <p:clrMapOvr>
    <a:masterClrMapping/>
  </p:clrMapOvr>
  <p:transition spd="med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>
            <a:extLst>
              <a:ext uri="{FF2B5EF4-FFF2-40B4-BE49-F238E27FC236}">
                <a16:creationId xmlns:a16="http://schemas.microsoft.com/office/drawing/2014/main" id="{DA96E84A-3D56-3F46-0E61-C37187C0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>
            <a:extLst>
              <a:ext uri="{FF2B5EF4-FFF2-40B4-BE49-F238E27FC236}">
                <a16:creationId xmlns:a16="http://schemas.microsoft.com/office/drawing/2014/main" id="{2F1BA64C-01AB-4CC7-25B1-B7F355E2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>
            <a:extLst>
              <a:ext uri="{FF2B5EF4-FFF2-40B4-BE49-F238E27FC236}">
                <a16:creationId xmlns:a16="http://schemas.microsoft.com/office/drawing/2014/main" id="{6D238491-3052-6478-490A-5F71B055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D7B2E-B850-47A6-A046-B2BD34B48DE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71602359"/>
      </p:ext>
    </p:extLst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>
            <a:extLst>
              <a:ext uri="{FF2B5EF4-FFF2-40B4-BE49-F238E27FC236}">
                <a16:creationId xmlns:a16="http://schemas.microsoft.com/office/drawing/2014/main" id="{8402CF47-17AF-48BA-E9A4-FD40FD12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7 Altbilgi Yer Tutucusu">
            <a:extLst>
              <a:ext uri="{FF2B5EF4-FFF2-40B4-BE49-F238E27FC236}">
                <a16:creationId xmlns:a16="http://schemas.microsoft.com/office/drawing/2014/main" id="{1BCE6652-0127-C20C-9A6B-07897365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>
            <a:extLst>
              <a:ext uri="{FF2B5EF4-FFF2-40B4-BE49-F238E27FC236}">
                <a16:creationId xmlns:a16="http://schemas.microsoft.com/office/drawing/2014/main" id="{CEE089F9-60C1-3FF8-289C-D00A4D2B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A5E6C-0CE7-4A05-8F42-559926BC35A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31606978"/>
      </p:ext>
    </p:extLst>
  </p:cSld>
  <p:clrMapOvr>
    <a:masterClrMapping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>
            <a:extLst>
              <a:ext uri="{FF2B5EF4-FFF2-40B4-BE49-F238E27FC236}">
                <a16:creationId xmlns:a16="http://schemas.microsoft.com/office/drawing/2014/main" id="{86646210-38E8-6415-6BEA-3EB318528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3 Altbilgi Yer Tutucusu">
            <a:extLst>
              <a:ext uri="{FF2B5EF4-FFF2-40B4-BE49-F238E27FC236}">
                <a16:creationId xmlns:a16="http://schemas.microsoft.com/office/drawing/2014/main" id="{CBABDBDF-026D-D285-16F1-66FEC735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>
            <a:extLst>
              <a:ext uri="{FF2B5EF4-FFF2-40B4-BE49-F238E27FC236}">
                <a16:creationId xmlns:a16="http://schemas.microsoft.com/office/drawing/2014/main" id="{1A99B414-27ED-F108-0F5C-DCB435E6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44EE8-0827-4F8E-B0C1-7E571934AF2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25516589"/>
      </p:ext>
    </p:extLst>
  </p:cSld>
  <p:clrMapOvr>
    <a:masterClrMapping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>
            <a:extLst>
              <a:ext uri="{FF2B5EF4-FFF2-40B4-BE49-F238E27FC236}">
                <a16:creationId xmlns:a16="http://schemas.microsoft.com/office/drawing/2014/main" id="{7131D6F9-CD23-97BA-5722-CF600F95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Altbilgi Yer Tutucusu">
            <a:extLst>
              <a:ext uri="{FF2B5EF4-FFF2-40B4-BE49-F238E27FC236}">
                <a16:creationId xmlns:a16="http://schemas.microsoft.com/office/drawing/2014/main" id="{6A43A16A-AEF0-D2ED-629C-1A741729A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3 Slayt Numarası Yer Tutucusu">
            <a:extLst>
              <a:ext uri="{FF2B5EF4-FFF2-40B4-BE49-F238E27FC236}">
                <a16:creationId xmlns:a16="http://schemas.microsoft.com/office/drawing/2014/main" id="{3B611800-ED30-A337-7812-18D24B25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7BA2B-D7E6-426C-8BBB-4F36598C1E6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94095568"/>
      </p:ext>
    </p:extLst>
  </p:cSld>
  <p:clrMapOvr>
    <a:masterClrMapping/>
  </p:clrMapOvr>
  <p:transition spd="med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>
            <a:extLst>
              <a:ext uri="{FF2B5EF4-FFF2-40B4-BE49-F238E27FC236}">
                <a16:creationId xmlns:a16="http://schemas.microsoft.com/office/drawing/2014/main" id="{AF593D67-3A5F-7A80-DB45-479CCDAE0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>
            <a:extLst>
              <a:ext uri="{FF2B5EF4-FFF2-40B4-BE49-F238E27FC236}">
                <a16:creationId xmlns:a16="http://schemas.microsoft.com/office/drawing/2014/main" id="{CE8EF1C8-4BB7-2783-A99D-C226050D3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>
            <a:extLst>
              <a:ext uri="{FF2B5EF4-FFF2-40B4-BE49-F238E27FC236}">
                <a16:creationId xmlns:a16="http://schemas.microsoft.com/office/drawing/2014/main" id="{22EC099E-2A09-2FD2-3FD7-1E94A1ED0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42DA5-28F3-4F6F-91D2-D642BB9A486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82401749"/>
      </p:ext>
    </p:extLst>
  </p:cSld>
  <p:clrMapOvr>
    <a:masterClrMapping/>
  </p:clrMapOvr>
  <p:transition spd="med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>
            <a:extLst>
              <a:ext uri="{FF2B5EF4-FFF2-40B4-BE49-F238E27FC236}">
                <a16:creationId xmlns:a16="http://schemas.microsoft.com/office/drawing/2014/main" id="{94B449B0-C98C-CE8F-C1D9-8A5F75500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>
            <a:extLst>
              <a:ext uri="{FF2B5EF4-FFF2-40B4-BE49-F238E27FC236}">
                <a16:creationId xmlns:a16="http://schemas.microsoft.com/office/drawing/2014/main" id="{61EC5384-E650-6E3F-13AC-1F0575082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>
            <a:extLst>
              <a:ext uri="{FF2B5EF4-FFF2-40B4-BE49-F238E27FC236}">
                <a16:creationId xmlns:a16="http://schemas.microsoft.com/office/drawing/2014/main" id="{F761CF5E-A27B-BB60-775D-06474707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E59E0-4170-4326-9022-D368CF88152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06809384"/>
      </p:ext>
    </p:extLst>
  </p:cSld>
  <p:clrMapOvr>
    <a:masterClrMapping/>
  </p:clrMapOvr>
  <p:transition spd="med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l="24000" t="7000" r="2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>
            <a:extLst>
              <a:ext uri="{FF2B5EF4-FFF2-40B4-BE49-F238E27FC236}">
                <a16:creationId xmlns:a16="http://schemas.microsoft.com/office/drawing/2014/main" id="{E4C249D2-462F-21B1-D4DD-D413ADA3F5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2 Metin Yer Tutucusu">
            <a:extLst>
              <a:ext uri="{FF2B5EF4-FFF2-40B4-BE49-F238E27FC236}">
                <a16:creationId xmlns:a16="http://schemas.microsoft.com/office/drawing/2014/main" id="{FA7CF28C-9459-0B7B-7772-B709C7CE84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3 Veri Yer Tutucusu">
            <a:extLst>
              <a:ext uri="{FF2B5EF4-FFF2-40B4-BE49-F238E27FC236}">
                <a16:creationId xmlns:a16="http://schemas.microsoft.com/office/drawing/2014/main" id="{0C62088E-47AA-FEE5-E6BB-A02FA4DA0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>
            <a:extLst>
              <a:ext uri="{FF2B5EF4-FFF2-40B4-BE49-F238E27FC236}">
                <a16:creationId xmlns:a16="http://schemas.microsoft.com/office/drawing/2014/main" id="{32413FF2-D69A-9162-CD8F-C9F0C0F9B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>
            <a:extLst>
              <a:ext uri="{FF2B5EF4-FFF2-40B4-BE49-F238E27FC236}">
                <a16:creationId xmlns:a16="http://schemas.microsoft.com/office/drawing/2014/main" id="{C60B6490-71BB-A28F-3571-071AF4543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DF05F18-E1EE-4AAF-A85F-2328E0A53F24}" type="slidenum">
              <a:rPr lang="tr-TR" altLang="tr-TR"/>
              <a:pPr/>
              <a:t>‹#›</a:t>
            </a:fld>
            <a:endParaRPr lang="tr-TR" altLang="tr-TR"/>
          </a:p>
        </p:txBody>
      </p:sp>
      <p:pic>
        <p:nvPicPr>
          <p:cNvPr id="1031" name="Picture 9" descr="kartal">
            <a:extLst>
              <a:ext uri="{FF2B5EF4-FFF2-40B4-BE49-F238E27FC236}">
                <a16:creationId xmlns:a16="http://schemas.microsoft.com/office/drawing/2014/main" id="{CE85D8C2-FD78-8CBF-FF4D-9CF4576BFB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6988"/>
            <a:ext cx="13700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bolum">
            <a:extLst>
              <a:ext uri="{FF2B5EF4-FFF2-40B4-BE49-F238E27FC236}">
                <a16:creationId xmlns:a16="http://schemas.microsoft.com/office/drawing/2014/main" id="{F665F603-AD75-F481-E184-AD72903318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26988"/>
            <a:ext cx="29813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>
            <a:extLst>
              <a:ext uri="{FF2B5EF4-FFF2-40B4-BE49-F238E27FC236}">
                <a16:creationId xmlns:a16="http://schemas.microsoft.com/office/drawing/2014/main" id="{0519E89B-0EEF-88C5-4C48-F44CBFBE3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214" y="260648"/>
            <a:ext cx="6974630" cy="723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tr-TR" altLang="tr-TR" sz="3200" b="1" dirty="0">
                <a:cs typeface="Times New Roman" panose="02020603050405020304" pitchFamily="18" charset="0"/>
              </a:rPr>
              <a:t>KONYA TEKNİK ÜNİVERSİTESİ</a:t>
            </a:r>
            <a:endParaRPr lang="tr-TR" altLang="tr-TR" sz="1600" dirty="0"/>
          </a:p>
          <a:p>
            <a:pPr algn="ctr"/>
            <a:r>
              <a:rPr lang="tr-TR" altLang="tr-TR" sz="3200" b="1" dirty="0">
                <a:cs typeface="Times New Roman" panose="02020603050405020304" pitchFamily="18" charset="0"/>
              </a:rPr>
              <a:t>MÜHENDİSLİK VE DOĞA BİLİMLERİ FAKÜLTESİ</a:t>
            </a:r>
          </a:p>
          <a:p>
            <a:pPr algn="ctr"/>
            <a:endParaRPr lang="tr-TR" altLang="tr-TR" sz="3200" b="1" dirty="0">
              <a:cs typeface="Times New Roman" panose="02020603050405020304" pitchFamily="18" charset="0"/>
            </a:endParaRPr>
          </a:p>
          <a:p>
            <a:pPr algn="ctr"/>
            <a:r>
              <a:rPr lang="tr-TR" altLang="tr-TR" sz="3200" b="1" dirty="0">
                <a:cs typeface="Times New Roman" panose="02020603050405020304" pitchFamily="18" charset="0"/>
              </a:rPr>
              <a:t>ÇEVRE MÜHENDİSLİĞİ BÖLÜMÜ</a:t>
            </a:r>
            <a:r>
              <a:rPr lang="tr-TR" altLang="tr-TR" sz="1600" dirty="0"/>
              <a:t> </a:t>
            </a:r>
            <a:endParaRPr lang="tr-TR" altLang="tr-TR" sz="5400" dirty="0"/>
          </a:p>
          <a:p>
            <a:pPr algn="ctr" eaLnBrk="1" hangingPunct="1">
              <a:lnSpc>
                <a:spcPct val="120000"/>
              </a:lnSpc>
            </a:pPr>
            <a:r>
              <a:rPr lang="tr-TR" altLang="tr-TR" sz="3200" b="1" dirty="0"/>
              <a:t>  </a:t>
            </a:r>
          </a:p>
          <a:p>
            <a:pPr algn="ctr" eaLnBrk="1" hangingPunct="1">
              <a:lnSpc>
                <a:spcPct val="120000"/>
              </a:lnSpc>
            </a:pPr>
            <a:endParaRPr lang="tr-TR" altLang="tr-TR" sz="32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endParaRPr lang="tr-TR" altLang="tr-TR" sz="32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endParaRPr lang="tr-TR" altLang="tr-TR" sz="32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tr-TR" altLang="tr-TR" sz="3200" b="1" dirty="0">
                <a:solidFill>
                  <a:srgbClr val="FF0000"/>
                </a:solidFill>
              </a:rPr>
              <a:t>I.STAJ TOPLANTISI</a:t>
            </a:r>
          </a:p>
          <a:p>
            <a:pPr algn="ctr" eaLnBrk="1" hangingPunct="1">
              <a:lnSpc>
                <a:spcPct val="120000"/>
              </a:lnSpc>
            </a:pPr>
            <a:endParaRPr lang="tr-TR" altLang="tr-TR" sz="3200" b="1" dirty="0"/>
          </a:p>
          <a:p>
            <a:pPr algn="ctr" eaLnBrk="1" hangingPunct="1">
              <a:lnSpc>
                <a:spcPct val="120000"/>
              </a:lnSpc>
            </a:pPr>
            <a:endParaRPr lang="tr-TR" altLang="tr-TR" sz="3200" b="1" dirty="0"/>
          </a:p>
          <a:p>
            <a:pPr algn="ctr" eaLnBrk="1" hangingPunct="1">
              <a:lnSpc>
                <a:spcPct val="120000"/>
              </a:lnSpc>
            </a:pPr>
            <a:endParaRPr lang="tr-TR" altLang="tr-TR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77EF07-FE67-4E0E-FAAF-0017BEB22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1" t="12201" r="46850" b="12201"/>
          <a:stretch/>
        </p:blipFill>
        <p:spPr>
          <a:xfrm>
            <a:off x="117997" y="176994"/>
            <a:ext cx="1944216" cy="19442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92EBA7-7890-DB86-81CC-AA3A88FE9C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37"/>
          <a:stretch/>
        </p:blipFill>
        <p:spPr>
          <a:xfrm>
            <a:off x="7596336" y="4941168"/>
            <a:ext cx="1442475" cy="1847850"/>
          </a:xfrm>
          <a:prstGeom prst="rect">
            <a:avLst/>
          </a:prstGeom>
        </p:spPr>
      </p:pic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0D06CBFD-D905-2558-EE7A-331B7D53FC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55" t="49781" r="63744" b="9120"/>
          <a:stretch/>
        </p:blipFill>
        <p:spPr>
          <a:xfrm>
            <a:off x="233425" y="4439245"/>
            <a:ext cx="1152128" cy="1152128"/>
          </a:xfrm>
          <a:prstGeom prst="ellipse">
            <a:avLst/>
          </a:prstGeom>
        </p:spPr>
      </p:pic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1621B52E-D85C-6D8F-E7E7-B301FC9E8472}"/>
              </a:ext>
            </a:extLst>
          </p:cNvPr>
          <p:cNvSpPr/>
          <p:nvPr/>
        </p:nvSpPr>
        <p:spPr>
          <a:xfrm>
            <a:off x="535262" y="2912703"/>
            <a:ext cx="2520280" cy="12527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STAJ ?</a:t>
            </a:r>
            <a:endParaRPr lang="en-US" dirty="0"/>
          </a:p>
        </p:txBody>
      </p:sp>
    </p:spTree>
  </p:cSld>
  <p:clrMapOvr>
    <a:masterClrMapping/>
  </p:clrMapOvr>
  <p:transition spd="med"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 l="24000" t="7000" r="2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0FAB7D69-7970-D107-5872-32AEAD29D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4214813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>
            <a:extLst>
              <a:ext uri="{FF2B5EF4-FFF2-40B4-BE49-F238E27FC236}">
                <a16:creationId xmlns:a16="http://schemas.microsoft.com/office/drawing/2014/main" id="{90F7C222-01B2-306E-84D2-DA965F202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7625"/>
            <a:ext cx="4929187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 l="24000" t="7000" r="2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ECD20BA1-7D2E-461A-330D-268EF2627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9" t="25903" r="9180" b="47440"/>
          <a:stretch/>
        </p:blipFill>
        <p:spPr bwMode="auto">
          <a:xfrm>
            <a:off x="0" y="1988840"/>
            <a:ext cx="9144000" cy="315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1F8264-4076-861B-1FB8-EB3C6D928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260648"/>
            <a:ext cx="1828959" cy="1853345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 l="24000" t="7000" r="2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44BA7B51-3C90-4419-9A33-90477445A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9" t="40525" r="8447" b="30257"/>
          <a:stretch/>
        </p:blipFill>
        <p:spPr bwMode="auto">
          <a:xfrm>
            <a:off x="0" y="2420888"/>
            <a:ext cx="9144000" cy="34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840863-DA05-7822-4DFA-E47CDC32B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332656"/>
            <a:ext cx="1828959" cy="1853345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 l="24000" t="7000" r="2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EAE2DF42-C9FB-A18C-DDA8-97B71A8D6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t="48600" r="8447" b="19138"/>
          <a:stretch/>
        </p:blipFill>
        <p:spPr bwMode="auto">
          <a:xfrm>
            <a:off x="42863" y="1916832"/>
            <a:ext cx="9101137" cy="380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468B99-1B5D-0F19-8C28-918F722AD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63487"/>
            <a:ext cx="1828959" cy="1853345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 l="24000" t="7000" r="2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45DF289F-9469-8C11-3BD9-66A7E8226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2" t="28302" r="10938" b="45418"/>
          <a:stretch>
            <a:fillRect/>
          </a:stretch>
        </p:blipFill>
        <p:spPr bwMode="auto">
          <a:xfrm>
            <a:off x="285750" y="2060848"/>
            <a:ext cx="85725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8F4908-D7A0-819B-1F1E-87F7917D6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260648"/>
            <a:ext cx="1828959" cy="1853345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 l="24000" t="7000" r="2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CC3157DD-9B18-F3CB-99ED-F228AFCA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2" t="28302" r="9912" b="47440"/>
          <a:stretch>
            <a:fillRect/>
          </a:stretch>
        </p:blipFill>
        <p:spPr bwMode="auto">
          <a:xfrm>
            <a:off x="571500" y="1785938"/>
            <a:ext cx="77152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>
            <a:extLst>
              <a:ext uri="{FF2B5EF4-FFF2-40B4-BE49-F238E27FC236}">
                <a16:creationId xmlns:a16="http://schemas.microsoft.com/office/drawing/2014/main" id="{4DCB54B3-B121-7E8B-5167-BFFBC6F16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0" t="17183" r="8984" b="58559"/>
          <a:stretch>
            <a:fillRect/>
          </a:stretch>
        </p:blipFill>
        <p:spPr bwMode="auto">
          <a:xfrm>
            <a:off x="1535906" y="4478461"/>
            <a:ext cx="60721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7E6C73-44D6-BC11-6F1A-8A634DF6E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5179"/>
            <a:ext cx="1828959" cy="1853345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 l="24000" t="7000" r="2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92FBE30C-6798-62AB-5986-C50230621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6" t="29314" r="14307" b="44408"/>
          <a:stretch>
            <a:fillRect/>
          </a:stretch>
        </p:blipFill>
        <p:spPr bwMode="auto">
          <a:xfrm>
            <a:off x="1820863" y="2357438"/>
            <a:ext cx="60340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82CB10-B67E-BAA5-9888-83F1C20A6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116632"/>
            <a:ext cx="1828959" cy="1853345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C05D00EE-3842-02BE-CFF5-B28A7CBEA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9" t="20215" r="10645" b="45418"/>
          <a:stretch>
            <a:fillRect/>
          </a:stretch>
        </p:blipFill>
        <p:spPr bwMode="auto">
          <a:xfrm>
            <a:off x="571500" y="428625"/>
            <a:ext cx="7929563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>
            <a:extLst>
              <a:ext uri="{FF2B5EF4-FFF2-40B4-BE49-F238E27FC236}">
                <a16:creationId xmlns:a16="http://schemas.microsoft.com/office/drawing/2014/main" id="{1E576C6A-845C-37F2-9BCB-0A3339934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5" t="31805" r="9717" b="36861"/>
          <a:stretch>
            <a:fillRect/>
          </a:stretch>
        </p:blipFill>
        <p:spPr bwMode="auto">
          <a:xfrm>
            <a:off x="571500" y="3546475"/>
            <a:ext cx="7929563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 l="24000" t="7000" r="2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0CE232E9-2D10-3B20-7E6C-898AF109D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9" t="23248" r="9912" b="43396"/>
          <a:stretch>
            <a:fillRect/>
          </a:stretch>
        </p:blipFill>
        <p:spPr bwMode="auto">
          <a:xfrm>
            <a:off x="285750" y="1357313"/>
            <a:ext cx="8143875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 l="24000" t="7000" r="2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>
            <a:extLst>
              <a:ext uri="{FF2B5EF4-FFF2-40B4-BE49-F238E27FC236}">
                <a16:creationId xmlns:a16="http://schemas.microsoft.com/office/drawing/2014/main" id="{5C289C88-C21F-524F-0A82-5EEF53692B44}"/>
              </a:ext>
            </a:extLst>
          </p:cNvPr>
          <p:cNvSpPr txBox="1">
            <a:spLocks/>
          </p:cNvSpPr>
          <p:nvPr/>
        </p:nvSpPr>
        <p:spPr>
          <a:xfrm>
            <a:off x="5429256" y="714356"/>
            <a:ext cx="3714744" cy="292895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>
                <a:solidFill>
                  <a:srgbClr val="FF0000"/>
                </a:solidFill>
              </a:rPr>
              <a:t>STAJ BAŞVURULARI-</a:t>
            </a:r>
          </a:p>
          <a:p>
            <a:pPr algn="ctr" fontAlgn="auto"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KURUM/KURULU</a:t>
            </a:r>
            <a:r>
              <a:rPr lang="tr-TR" dirty="0">
                <a:solidFill>
                  <a:srgbClr val="FF0000"/>
                </a:solidFill>
              </a:rPr>
              <a:t>Ş</a:t>
            </a:r>
            <a:r>
              <a:rPr lang="en-US" dirty="0">
                <a:solidFill>
                  <a:srgbClr val="FF0000"/>
                </a:solidFill>
              </a:rPr>
              <a:t>A</a:t>
            </a:r>
            <a:endParaRPr lang="tr-TR" dirty="0">
              <a:solidFill>
                <a:srgbClr val="FF0000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dirty="0"/>
              <a:t>1-Staj Başvuru Formu </a:t>
            </a:r>
            <a:r>
              <a:rPr lang="tr-TR" dirty="0">
                <a:highlight>
                  <a:srgbClr val="FFFF00"/>
                </a:highlight>
              </a:rPr>
              <a:t>Zorunlu Staj Belgesi</a:t>
            </a:r>
            <a:endParaRPr lang="tr-TR" dirty="0"/>
          </a:p>
          <a:p>
            <a:pPr fontAlgn="auto">
              <a:spcAft>
                <a:spcPts val="0"/>
              </a:spcAft>
              <a:defRPr/>
            </a:pPr>
            <a:r>
              <a:rPr lang="tr-TR" dirty="0"/>
              <a:t>(Kurum isterse)</a:t>
            </a:r>
          </a:p>
          <a:p>
            <a:pPr fontAlgn="auto">
              <a:spcAft>
                <a:spcPts val="0"/>
              </a:spcAft>
              <a:defRPr/>
            </a:pPr>
            <a:endParaRPr lang="tr-TR" dirty="0"/>
          </a:p>
          <a:p>
            <a:pPr fontAlgn="auto">
              <a:spcAft>
                <a:spcPts val="0"/>
              </a:spcAft>
              <a:defRPr/>
            </a:pPr>
            <a:r>
              <a:rPr lang="tr-TR" dirty="0"/>
              <a:t>2-Dilekçe</a:t>
            </a:r>
          </a:p>
          <a:p>
            <a:pPr algn="ctr" fontAlgn="auto"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DCD05-3BED-FD28-4470-1EF5709648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5" t="16401" r="27951" b="3801"/>
          <a:stretch/>
        </p:blipFill>
        <p:spPr>
          <a:xfrm>
            <a:off x="611560" y="627843"/>
            <a:ext cx="4477129" cy="5256584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İçerik Yer Tutucusu">
            <a:extLst>
              <a:ext uri="{FF2B5EF4-FFF2-40B4-BE49-F238E27FC236}">
                <a16:creationId xmlns:a16="http://schemas.microsoft.com/office/drawing/2014/main" id="{CB72EF28-1414-7694-D76B-02F885D18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85750"/>
            <a:ext cx="8072437" cy="628650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tr-TR" altLang="tr-TR" sz="1600" dirty="0" smtClean="0"/>
              <a:t>.</a:t>
            </a:r>
            <a:endParaRPr lang="tr-TR" altLang="tr-TR" sz="1600" dirty="0"/>
          </a:p>
          <a:p>
            <a:pPr algn="just"/>
            <a:endParaRPr lang="tr-TR" altLang="tr-TR" sz="1600" dirty="0"/>
          </a:p>
        </p:txBody>
      </p:sp>
      <p:sp>
        <p:nvSpPr>
          <p:cNvPr id="3" name="Dikdörtgen 2"/>
          <p:cNvSpPr/>
          <p:nvPr/>
        </p:nvSpPr>
        <p:spPr>
          <a:xfrm>
            <a:off x="500063" y="428179"/>
            <a:ext cx="807243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tr-TR" altLang="tr-TR" sz="3000" dirty="0"/>
              <a:t>Çevre Mühendisliği Bölümünde stajlar </a:t>
            </a:r>
            <a:r>
              <a:rPr lang="tr-TR" altLang="tr-TR" sz="3000" dirty="0">
                <a:solidFill>
                  <a:srgbClr val="FF0000"/>
                </a:solidFill>
              </a:rPr>
              <a:t>8 saatlik 20’şer</a:t>
            </a:r>
            <a:r>
              <a:rPr lang="tr-TR" altLang="tr-TR" sz="3000" dirty="0"/>
              <a:t> işgününü kapsayan </a:t>
            </a:r>
            <a:r>
              <a:rPr lang="tr-TR" altLang="tr-TR" sz="3000" dirty="0">
                <a:solidFill>
                  <a:srgbClr val="FF0000"/>
                </a:solidFill>
              </a:rPr>
              <a:t>I. ve II. </a:t>
            </a:r>
            <a:r>
              <a:rPr lang="tr-TR" altLang="tr-TR" sz="3000" dirty="0"/>
              <a:t>devreler olmak üzere iki ayrı dönem halinde yapılmaktadır.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tr-TR" altLang="tr-TR" sz="3000" u="sng" dirty="0">
                <a:solidFill>
                  <a:srgbClr val="FF0000"/>
                </a:solidFill>
              </a:rPr>
              <a:t>I. Devre stajı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tr-TR" altLang="tr-TR" sz="3000" dirty="0"/>
              <a:t>I. Devre stajı </a:t>
            </a:r>
            <a:r>
              <a:rPr lang="tr-TR" altLang="tr-TR" sz="3000" b="1" dirty="0"/>
              <a:t>3. sınıf öğrencileri </a:t>
            </a:r>
            <a:r>
              <a:rPr lang="tr-TR" altLang="tr-TR" sz="3000" dirty="0"/>
              <a:t>tarafından </a:t>
            </a:r>
            <a:r>
              <a:rPr lang="tr-TR" altLang="tr-TR" sz="3000" b="1" dirty="0"/>
              <a:t>4. yarıyılın tamamlanmasından sonra </a:t>
            </a:r>
            <a:r>
              <a:rPr lang="tr-TR" altLang="tr-TR" sz="3000" dirty="0"/>
              <a:t>yapılabilmektedir.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tr-TR" altLang="tr-TR" sz="3000" dirty="0"/>
              <a:t>Öğrenciler, ilk 4 dönemde gördükleri derslerin </a:t>
            </a:r>
            <a:r>
              <a:rPr lang="tr-TR" altLang="tr-TR" sz="3000" dirty="0" err="1"/>
              <a:t>laboratuarda</a:t>
            </a:r>
            <a:r>
              <a:rPr lang="tr-TR" altLang="tr-TR" sz="3000" dirty="0"/>
              <a:t> uygulamasını </a:t>
            </a:r>
            <a:r>
              <a:rPr lang="tr-TR" altLang="tr-TR" sz="3000" u="sng" dirty="0"/>
              <a:t>bölüm staj komisyonu tarafından uygun görülen resmi kurum ve kuruluşlarda</a:t>
            </a:r>
            <a:r>
              <a:rPr lang="tr-TR" altLang="tr-TR" sz="3000" dirty="0"/>
              <a:t> yapmaktadırlar. </a:t>
            </a:r>
            <a:endParaRPr lang="tr-TR" altLang="tr-TR" sz="3000" dirty="0"/>
          </a:p>
        </p:txBody>
      </p:sp>
    </p:spTree>
    <p:extLst>
      <p:ext uri="{BB962C8B-B14F-4D97-AF65-F5344CB8AC3E}">
        <p14:creationId xmlns:p14="http://schemas.microsoft.com/office/powerpoint/2010/main" val="2611132659"/>
      </p:ext>
    </p:extLst>
  </p:cSld>
  <p:clrMapOvr>
    <a:masterClrMapping/>
  </p:clrMapOvr>
  <p:transition spd="med"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 l="24000" t="7000" r="2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>
            <a:extLst>
              <a:ext uri="{FF2B5EF4-FFF2-40B4-BE49-F238E27FC236}">
                <a16:creationId xmlns:a16="http://schemas.microsoft.com/office/drawing/2014/main" id="{C270FFCE-FDC0-86E3-8E5E-AA002C74DC5F}"/>
              </a:ext>
            </a:extLst>
          </p:cNvPr>
          <p:cNvSpPr txBox="1">
            <a:spLocks/>
          </p:cNvSpPr>
          <p:nvPr/>
        </p:nvSpPr>
        <p:spPr>
          <a:xfrm>
            <a:off x="4919663" y="0"/>
            <a:ext cx="4211637" cy="13414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STAJ BAŞVURU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SU</a:t>
            </a:r>
            <a:r>
              <a:rPr lang="tr-TR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-BÖLÜM</a:t>
            </a:r>
            <a:endParaRPr lang="en-US" sz="40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771" name="Dikdörtgen 3">
            <a:extLst>
              <a:ext uri="{FF2B5EF4-FFF2-40B4-BE49-F238E27FC236}">
                <a16:creationId xmlns:a16="http://schemas.microsoft.com/office/drawing/2014/main" id="{99DE005A-907A-680E-450E-15AB4FF64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268413"/>
            <a:ext cx="60150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sz="2000">
                <a:solidFill>
                  <a:srgbClr val="FF0000"/>
                </a:solidFill>
              </a:rPr>
              <a:t>1 </a:t>
            </a:r>
            <a:r>
              <a:rPr lang="tr-TR" altLang="tr-TR" sz="2000"/>
              <a:t>Nüfus cüzdanı fotokopisi</a:t>
            </a:r>
          </a:p>
          <a:p>
            <a:pPr eaLnBrk="1" hangingPunct="1"/>
            <a:r>
              <a:rPr lang="tr-TR" altLang="tr-TR" sz="2000">
                <a:solidFill>
                  <a:srgbClr val="FF0000"/>
                </a:solidFill>
              </a:rPr>
              <a:t>2 Başvuru raporu (Bölüm  web sayfası)</a:t>
            </a:r>
          </a:p>
          <a:p>
            <a:pPr eaLnBrk="1" hangingPunct="1"/>
            <a:r>
              <a:rPr lang="tr-TR" altLang="tr-TR" sz="2000">
                <a:solidFill>
                  <a:srgbClr val="FF0000"/>
                </a:solidFill>
              </a:rPr>
              <a:t>3 Kabul  Belgesi-Staj Başvuru Formu</a:t>
            </a:r>
          </a:p>
          <a:p>
            <a:pPr eaLnBrk="1" hangingPunct="1"/>
            <a:r>
              <a:rPr lang="tr-TR" altLang="tr-TR" sz="2000">
                <a:solidFill>
                  <a:srgbClr val="FF0000"/>
                </a:solidFill>
              </a:rPr>
              <a:t>4 </a:t>
            </a:r>
            <a:r>
              <a:rPr lang="tr-TR" altLang="tr-TR" sz="2000"/>
              <a:t>İşsizlik Fonu Katkısı Bilgi Formu </a:t>
            </a:r>
            <a:r>
              <a:rPr lang="tr-TR" altLang="tr-TR" sz="2000">
                <a:solidFill>
                  <a:srgbClr val="FF0000"/>
                </a:solidFill>
              </a:rPr>
              <a:t>(Firma ise gerekli, Kamuda yapacaklar için bu belgeye gerek yoktur)</a:t>
            </a:r>
          </a:p>
          <a:p>
            <a:pPr eaLnBrk="1" hangingPunct="1"/>
            <a:r>
              <a:rPr lang="tr-TR" altLang="tr-TR" sz="2000">
                <a:solidFill>
                  <a:srgbClr val="FF0000"/>
                </a:solidFill>
              </a:rPr>
              <a:t>5 </a:t>
            </a:r>
            <a:r>
              <a:rPr lang="tr-TR" altLang="tr-TR" sz="2000"/>
              <a:t>Beyan ve Taahütname</a:t>
            </a:r>
          </a:p>
        </p:txBody>
      </p:sp>
      <p:pic>
        <p:nvPicPr>
          <p:cNvPr id="32772" name="Resim 5">
            <a:extLst>
              <a:ext uri="{FF2B5EF4-FFF2-40B4-BE49-F238E27FC236}">
                <a16:creationId xmlns:a16="http://schemas.microsoft.com/office/drawing/2014/main" id="{9B48D985-AC49-3651-5E38-5AD51E8B5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5275"/>
            <a:ext cx="20907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303217B-2874-6BAC-A6B3-18C5577FCFC2}"/>
              </a:ext>
            </a:extLst>
          </p:cNvPr>
          <p:cNvSpPr txBox="1"/>
          <p:nvPr/>
        </p:nvSpPr>
        <p:spPr>
          <a:xfrm>
            <a:off x="2639082" y="3185321"/>
            <a:ext cx="33843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4000" dirty="0">
                <a:solidFill>
                  <a:srgbClr val="FF0000"/>
                </a:solidFill>
              </a:rPr>
              <a:t>!</a:t>
            </a:r>
            <a:r>
              <a:rPr lang="tr-TR" dirty="0">
                <a:solidFill>
                  <a:srgbClr val="FF0000"/>
                </a:solidFill>
              </a:rPr>
              <a:t>Başvuru belgeleri ve son başvuru tarihi </a:t>
            </a:r>
            <a:r>
              <a:rPr lang="tr-TR" dirty="0"/>
              <a:t>Kurum / Kuruluşa bağlı olarak farklılıklar gösterir. </a:t>
            </a:r>
          </a:p>
          <a:p>
            <a:pPr algn="ctr">
              <a:defRPr/>
            </a:pPr>
            <a:r>
              <a:rPr lang="tr-TR" dirty="0">
                <a:highlight>
                  <a:srgbClr val="FFFF00"/>
                </a:highlight>
              </a:rPr>
              <a:t>Başvurduğunuz kuruluşa sorunuz.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0EA4F7-F87F-A70C-E708-E4ECB7BBCF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50" t="13333" r="27951" b="5201"/>
          <a:stretch/>
        </p:blipFill>
        <p:spPr>
          <a:xfrm>
            <a:off x="77919" y="132454"/>
            <a:ext cx="2632273" cy="2735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529DE-2681-B570-860B-B5490A1D38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62" t="14123" r="25189" b="5057"/>
          <a:stretch/>
        </p:blipFill>
        <p:spPr>
          <a:xfrm>
            <a:off x="6023458" y="2985590"/>
            <a:ext cx="2981913" cy="31029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D20704-F418-B5A5-6765-3B5B499E04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13" t="28333" r="46207" b="6601"/>
          <a:stretch/>
        </p:blipFill>
        <p:spPr>
          <a:xfrm>
            <a:off x="77919" y="3336935"/>
            <a:ext cx="2632273" cy="3102971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636416" y="5885908"/>
            <a:ext cx="60789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tr-TR" sz="2200" b="1" dirty="0" smtClean="0">
                <a:solidFill>
                  <a:srgbClr val="FF0000"/>
                </a:solidFill>
              </a:rPr>
              <a:t>Başvuru evraklarının orijinalleri elden olmak üzere </a:t>
            </a:r>
            <a:r>
              <a:rPr lang="tr-TR" sz="2200" b="1" dirty="0">
                <a:solidFill>
                  <a:srgbClr val="FF0000"/>
                </a:solidFill>
              </a:rPr>
              <a:t>PDF halleri </a:t>
            </a:r>
            <a:r>
              <a:rPr lang="tr-TR" sz="2200" b="1" dirty="0" smtClean="0">
                <a:solidFill>
                  <a:srgbClr val="FF0000"/>
                </a:solidFill>
              </a:rPr>
              <a:t>de ilgili </a:t>
            </a:r>
            <a:r>
              <a:rPr lang="tr-TR" sz="2200" b="1" dirty="0">
                <a:solidFill>
                  <a:srgbClr val="FF0000"/>
                </a:solidFill>
              </a:rPr>
              <a:t>staj komisyon üyesine e-mail ile yollanmalıdır.</a:t>
            </a:r>
            <a:endParaRPr lang="tr-TR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 l="24000" t="7000" r="2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3 Metin kutusu">
            <a:extLst>
              <a:ext uri="{FF2B5EF4-FFF2-40B4-BE49-F238E27FC236}">
                <a16:creationId xmlns:a16="http://schemas.microsoft.com/office/drawing/2014/main" id="{8BE9D89D-7A4E-9BBF-1B44-70976F467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341313"/>
            <a:ext cx="5286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3200" b="1" dirty="0">
                <a:solidFill>
                  <a:srgbClr val="FF0000"/>
                </a:solidFill>
              </a:rPr>
              <a:t>KABUL BELGESİ-ÖRNEKLERİ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E6123-C669-3ED3-209B-7704857876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63" t="22399" r="36213" b="13202"/>
          <a:stretch/>
        </p:blipFill>
        <p:spPr>
          <a:xfrm>
            <a:off x="395536" y="2060848"/>
            <a:ext cx="4755659" cy="3528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FBD833-007D-C64A-414A-27CE9C38C4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01" t="20601" r="40550" b="5201"/>
          <a:stretch/>
        </p:blipFill>
        <p:spPr>
          <a:xfrm>
            <a:off x="5004048" y="1796737"/>
            <a:ext cx="3744416" cy="38164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BBD126-12F4-4981-2F91-856B5430E28A}"/>
              </a:ext>
            </a:extLst>
          </p:cNvPr>
          <p:cNvSpPr/>
          <p:nvPr/>
        </p:nvSpPr>
        <p:spPr>
          <a:xfrm>
            <a:off x="6027957" y="2032727"/>
            <a:ext cx="864096" cy="432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5A27A4-4968-4FB5-CD83-03C3017CDDA6}"/>
              </a:ext>
            </a:extLst>
          </p:cNvPr>
          <p:cNvSpPr/>
          <p:nvPr/>
        </p:nvSpPr>
        <p:spPr>
          <a:xfrm>
            <a:off x="7626127" y="2348880"/>
            <a:ext cx="762297" cy="1158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F72F81-4F09-AC8C-2D41-BBC9EB252600}"/>
              </a:ext>
            </a:extLst>
          </p:cNvPr>
          <p:cNvSpPr/>
          <p:nvPr/>
        </p:nvSpPr>
        <p:spPr>
          <a:xfrm>
            <a:off x="6027957" y="3068960"/>
            <a:ext cx="1598170" cy="216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06EFBB-9470-0494-4D3E-69C4B3320D3A}"/>
              </a:ext>
            </a:extLst>
          </p:cNvPr>
          <p:cNvSpPr/>
          <p:nvPr/>
        </p:nvSpPr>
        <p:spPr>
          <a:xfrm>
            <a:off x="6300192" y="4941168"/>
            <a:ext cx="792088" cy="216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ver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 l="24000" t="7000" r="2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etin kutusu 1">
            <a:extLst>
              <a:ext uri="{FF2B5EF4-FFF2-40B4-BE49-F238E27FC236}">
                <a16:creationId xmlns:a16="http://schemas.microsoft.com/office/drawing/2014/main" id="{02BAEDCD-A4B5-DF23-7225-4BF11D1FB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785813"/>
            <a:ext cx="3643312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sz="3600" b="1"/>
              <a:t>STAJ DEFTERİNİN</a:t>
            </a:r>
          </a:p>
          <a:p>
            <a:pPr eaLnBrk="1" hangingPunct="1"/>
            <a:endParaRPr lang="tr-TR" altLang="tr-TR" sz="3200"/>
          </a:p>
          <a:p>
            <a:pPr eaLnBrk="1" hangingPunct="1"/>
            <a:r>
              <a:rPr lang="tr-TR" altLang="tr-TR" sz="2800"/>
              <a:t>HAZIRLANMASI</a:t>
            </a:r>
          </a:p>
          <a:p>
            <a:pPr eaLnBrk="1" hangingPunct="1"/>
            <a:endParaRPr lang="tr-TR" altLang="tr-TR" sz="3200"/>
          </a:p>
          <a:p>
            <a:pPr eaLnBrk="1" hangingPunct="1"/>
            <a:r>
              <a:rPr lang="tr-TR" altLang="tr-TR" sz="3200"/>
              <a:t>VE TESLİMİ-</a:t>
            </a:r>
          </a:p>
          <a:p>
            <a:pPr eaLnBrk="1" hangingPunct="1"/>
            <a:endParaRPr lang="tr-TR" altLang="tr-TR" sz="3200"/>
          </a:p>
          <a:p>
            <a:pPr eaLnBrk="1" hangingPunct="1"/>
            <a:r>
              <a:rPr lang="tr-TR" altLang="tr-TR" sz="3200"/>
              <a:t>Staj Defteri Örneği </a:t>
            </a:r>
            <a:r>
              <a:rPr lang="tr-TR" altLang="tr-TR" sz="3200">
                <a:solidFill>
                  <a:srgbClr val="C00000"/>
                </a:solidFill>
              </a:rPr>
              <a:t>Bölüm websitesi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7B1F6F83-CA5C-8F43-35BF-59AF29B4C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0" t="27344" r="35582" b="2344"/>
          <a:stretch>
            <a:fillRect/>
          </a:stretch>
        </p:blipFill>
        <p:spPr bwMode="auto">
          <a:xfrm>
            <a:off x="357188" y="642938"/>
            <a:ext cx="4154487" cy="59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 l="24000" t="7000" r="2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Resim 2">
            <a:extLst>
              <a:ext uri="{FF2B5EF4-FFF2-40B4-BE49-F238E27FC236}">
                <a16:creationId xmlns:a16="http://schemas.microsoft.com/office/drawing/2014/main" id="{CBD002E8-63C6-7AA4-EA07-06832DD18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68313"/>
            <a:ext cx="4395788" cy="60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4101A59C-D881-4904-01CD-6AD5C33C461B}"/>
              </a:ext>
            </a:extLst>
          </p:cNvPr>
          <p:cNvSpPr txBox="1"/>
          <p:nvPr/>
        </p:nvSpPr>
        <p:spPr>
          <a:xfrm>
            <a:off x="5980113" y="1773238"/>
            <a:ext cx="2952750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tr-TR" b="1" u="sng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tr-TR" b="1" u="sng" dirty="0">
                <a:solidFill>
                  <a:srgbClr val="FF0000"/>
                </a:solidFill>
              </a:rPr>
              <a:t>Staja gitmeden önce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tr-TR" dirty="0"/>
              <a:t>Pratik Sicil Fişi ve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tr-TR" dirty="0">
                <a:solidFill>
                  <a:srgbClr val="C00000"/>
                </a:solidFill>
              </a:rPr>
              <a:t>Pratik Çalışma Defteri</a:t>
            </a:r>
          </a:p>
          <a:p>
            <a:pPr>
              <a:defRPr/>
            </a:pPr>
            <a:endParaRPr lang="tr-TR" dirty="0"/>
          </a:p>
          <a:p>
            <a:pPr>
              <a:defRPr/>
            </a:pPr>
            <a:r>
              <a:rPr lang="tr-TR" dirty="0"/>
              <a:t>Fotoğraf yapıştırıp «</a:t>
            </a:r>
            <a:r>
              <a:rPr lang="tr-TR" dirty="0">
                <a:solidFill>
                  <a:srgbClr val="C00000"/>
                </a:solidFill>
              </a:rPr>
              <a:t>Dekanlık </a:t>
            </a:r>
            <a:r>
              <a:rPr lang="tr-TR" dirty="0" err="1">
                <a:solidFill>
                  <a:srgbClr val="C00000"/>
                </a:solidFill>
              </a:rPr>
              <a:t>Sekreterliği</a:t>
            </a:r>
            <a:r>
              <a:rPr lang="tr-TR" dirty="0" err="1"/>
              <a:t>»ne</a:t>
            </a:r>
            <a:r>
              <a:rPr lang="tr-TR" dirty="0"/>
              <a:t> </a:t>
            </a:r>
          </a:p>
          <a:p>
            <a:pPr>
              <a:defRPr/>
            </a:pPr>
            <a:endParaRPr lang="tr-TR" dirty="0"/>
          </a:p>
          <a:p>
            <a:pPr>
              <a:defRPr/>
            </a:pPr>
            <a:r>
              <a:rPr lang="tr-TR" dirty="0"/>
              <a:t>mühürletilmelidir.</a:t>
            </a:r>
          </a:p>
        </p:txBody>
      </p:sp>
    </p:spTree>
  </p:cSld>
  <p:clrMapOvr>
    <a:masterClrMapping/>
  </p:clrMapOvr>
  <p:transition spd="med">
    <p:cover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kdörtgen 1">
            <a:extLst>
              <a:ext uri="{FF2B5EF4-FFF2-40B4-BE49-F238E27FC236}">
                <a16:creationId xmlns:a16="http://schemas.microsoft.com/office/drawing/2014/main" id="{4CC8D109-DA2C-5F02-3678-BF214C180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85750"/>
            <a:ext cx="8001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tr-TR" altLang="tr-TR" sz="2800"/>
              <a:t>Rapor; staj programına ve staj esaslarına uygun olarak bilgisayar ile yazılacaktır. </a:t>
            </a:r>
          </a:p>
          <a:p>
            <a:pPr algn="just" eaLnBrk="1" hangingPunct="1"/>
            <a:endParaRPr lang="tr-TR" altLang="tr-TR" sz="2800"/>
          </a:p>
          <a:p>
            <a:pPr algn="just" eaLnBrk="1" hangingPunct="1"/>
            <a:r>
              <a:rPr lang="tr-TR" altLang="tr-TR" sz="2800"/>
              <a:t>Staj defteri hazırlanırken; ana başlıklar Arial 14 punto koyu, alt başlıklar ise Arial 12 punto koyu olacak şekilde ayarlanmalıdır. Ara metin ise Arial 11 puntoda yazılacaktır. </a:t>
            </a:r>
          </a:p>
          <a:p>
            <a:pPr algn="just" eaLnBrk="1" hangingPunct="1"/>
            <a:endParaRPr lang="tr-TR" altLang="tr-TR" sz="2800"/>
          </a:p>
          <a:p>
            <a:pPr algn="just" eaLnBrk="1" hangingPunct="1"/>
            <a:r>
              <a:rPr lang="tr-TR" altLang="tr-TR" sz="2800"/>
              <a:t>Yazım sırasında kullanılan şekillerin altına, tabloların ise üzerine şekil ve tablo numaraları ve açıklamaları yazılarak metin içerisinde bu kısımlara atıf yapılması gerekmektedir. </a:t>
            </a:r>
          </a:p>
          <a:p>
            <a:pPr algn="just" eaLnBrk="1" hangingPunct="1"/>
            <a:endParaRPr lang="tr-TR" altLang="tr-TR" sz="2800"/>
          </a:p>
          <a:p>
            <a:pPr algn="just" eaLnBrk="1" hangingPunct="1"/>
            <a:r>
              <a:rPr lang="tr-TR" altLang="tr-TR" sz="2800"/>
              <a:t>Her sayfaya sayfa numarası verilecektir.</a:t>
            </a:r>
          </a:p>
        </p:txBody>
      </p:sp>
    </p:spTree>
  </p:cSld>
  <p:clrMapOvr>
    <a:masterClrMapping/>
  </p:clrMapOvr>
  <p:transition spd="med">
    <p:cover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C1D1D8DD-C4AF-6B9F-7A35-CF1A049B7F50}"/>
              </a:ext>
            </a:extLst>
          </p:cNvPr>
          <p:cNvSpPr/>
          <p:nvPr/>
        </p:nvSpPr>
        <p:spPr>
          <a:xfrm>
            <a:off x="683568" y="404664"/>
            <a:ext cx="7673975" cy="5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tr-TR" dirty="0"/>
              <a:t>•</a:t>
            </a:r>
            <a:r>
              <a:rPr lang="tr-TR" sz="2500" dirty="0"/>
              <a:t>Defterin ilk sayfası, pratik çalışmayı yapan öğrencinin adını, soyadını, numarasını, bölümünü, yapılan stajın devresini içeren </a:t>
            </a:r>
            <a:r>
              <a:rPr lang="tr-TR" sz="2500" b="1" dirty="0"/>
              <a:t>pratik çalışma defteri sayfası</a:t>
            </a:r>
            <a:r>
              <a:rPr lang="tr-TR" sz="2500" dirty="0"/>
              <a:t> olmalıdır.</a:t>
            </a:r>
          </a:p>
          <a:p>
            <a:pPr algn="just">
              <a:defRPr/>
            </a:pPr>
            <a:endParaRPr lang="tr-TR" sz="2500" dirty="0"/>
          </a:p>
          <a:p>
            <a:pPr algn="just">
              <a:defRPr/>
            </a:pPr>
            <a:r>
              <a:rPr lang="tr-TR" sz="2500" dirty="0"/>
              <a:t>İkinci sayfa </a:t>
            </a:r>
            <a:r>
              <a:rPr lang="tr-TR" sz="2500" b="1" dirty="0"/>
              <a:t>içindekiler sayfası</a:t>
            </a:r>
            <a:r>
              <a:rPr lang="tr-TR" sz="2500" dirty="0"/>
              <a:t> olmalıdır.</a:t>
            </a:r>
          </a:p>
          <a:p>
            <a:pPr algn="just">
              <a:defRPr/>
            </a:pPr>
            <a:r>
              <a:rPr lang="tr-TR" sz="2500" dirty="0"/>
              <a:t>Üçüncü sayfa </a:t>
            </a:r>
            <a:r>
              <a:rPr lang="tr-TR" sz="2500" b="1" dirty="0"/>
              <a:t>kurum tanıtımı sayfası</a:t>
            </a:r>
            <a:r>
              <a:rPr lang="tr-TR" sz="2500" dirty="0"/>
              <a:t> olmalıdır.</a:t>
            </a:r>
          </a:p>
          <a:p>
            <a:pPr algn="just">
              <a:defRPr/>
            </a:pPr>
            <a:r>
              <a:rPr lang="tr-TR" sz="2500" dirty="0"/>
              <a:t>Son sayfa </a:t>
            </a:r>
            <a:r>
              <a:rPr lang="tr-TR" sz="2500" b="1" dirty="0"/>
              <a:t>değerlendirme sayfası </a:t>
            </a:r>
            <a:r>
              <a:rPr lang="tr-TR" sz="2500" dirty="0"/>
              <a:t>olmalıdır.</a:t>
            </a:r>
          </a:p>
          <a:p>
            <a:pPr algn="just">
              <a:defRPr/>
            </a:pPr>
            <a:endParaRPr lang="tr-TR" sz="2500" dirty="0"/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tr-TR" sz="2500" u="sng" dirty="0"/>
              <a:t>Tüm sayfalar kurum yetkilisi tarafından onaylanmalıdır.</a:t>
            </a:r>
          </a:p>
          <a:p>
            <a:pPr algn="just">
              <a:defRPr/>
            </a:pPr>
            <a:endParaRPr lang="tr-TR" sz="1400" dirty="0"/>
          </a:p>
          <a:p>
            <a:pPr algn="just">
              <a:defRPr/>
            </a:pPr>
            <a:r>
              <a:rPr lang="tr-TR" sz="2500" dirty="0"/>
              <a:t>•Defterler kitap ciltli halde (spiral ve geçme ciltli </a:t>
            </a:r>
            <a:r>
              <a:rPr lang="tr-TR" sz="2500" u="sng" dirty="0"/>
              <a:t>değil</a:t>
            </a:r>
            <a:r>
              <a:rPr lang="tr-TR" sz="2500" dirty="0"/>
              <a:t>) </a:t>
            </a:r>
            <a:r>
              <a:rPr lang="en-US" sz="2500" dirty="0" err="1"/>
              <a:t>okulun</a:t>
            </a:r>
            <a:r>
              <a:rPr lang="en-US" sz="2500" dirty="0"/>
              <a:t> a</a:t>
            </a:r>
            <a:r>
              <a:rPr lang="tr-TR" sz="2500" dirty="0" err="1"/>
              <a:t>çılışından</a:t>
            </a:r>
            <a:r>
              <a:rPr lang="tr-TR" sz="2500" dirty="0"/>
              <a:t> 3 hafta sonra teslim edilmelidir</a:t>
            </a:r>
            <a:r>
              <a:rPr lang="tr-TR" sz="2500" dirty="0" smtClean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tr-TR" b="1" dirty="0" smtClean="0">
                <a:solidFill>
                  <a:srgbClr val="FF0000"/>
                </a:solidFill>
              </a:rPr>
              <a:t>Bunun yanı sıra staj defterinin ve başvuru</a:t>
            </a:r>
          </a:p>
          <a:p>
            <a:pPr algn="just">
              <a:defRPr/>
            </a:pPr>
            <a:r>
              <a:rPr lang="tr-TR" b="1" dirty="0" smtClean="0">
                <a:solidFill>
                  <a:srgbClr val="FF0000"/>
                </a:solidFill>
              </a:rPr>
              <a:t>evraklarının</a:t>
            </a:r>
            <a:r>
              <a:rPr lang="tr-TR" b="1" dirty="0">
                <a:solidFill>
                  <a:srgbClr val="FF0000"/>
                </a:solidFill>
              </a:rPr>
              <a:t> orijinalleri elden olmak üzere</a:t>
            </a:r>
            <a:r>
              <a:rPr lang="tr-TR" b="1" dirty="0" smtClean="0">
                <a:solidFill>
                  <a:srgbClr val="FF0000"/>
                </a:solidFill>
              </a:rPr>
              <a:t> PDF halleri de ilgili staj komisyon üyesine e-mail ile yollanmalıdır.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9AC3C5-26F4-AB5B-D4A1-1830E5F7074D}"/>
              </a:ext>
            </a:extLst>
          </p:cNvPr>
          <p:cNvSpPr txBox="1"/>
          <p:nvPr/>
        </p:nvSpPr>
        <p:spPr bwMode="auto">
          <a:xfrm>
            <a:off x="457200" y="6206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tr-TR" sz="4400" b="1" kern="1200" dirty="0">
                <a:latin typeface="+mj-lt"/>
                <a:ea typeface="+mj-ea"/>
                <a:cs typeface="+mj-cs"/>
              </a:rPr>
              <a:t>STAJ KOMİSYONU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DF9F62-8721-0B4D-5F5A-1874E9AC02C5}"/>
              </a:ext>
            </a:extLst>
          </p:cNvPr>
          <p:cNvSpPr txBox="1"/>
          <p:nvPr/>
        </p:nvSpPr>
        <p:spPr bwMode="auto">
          <a:xfrm>
            <a:off x="2195736" y="1844824"/>
            <a:ext cx="4608512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>
              <a:spcBef>
                <a:spcPct val="20000"/>
              </a:spcBef>
              <a:buFont typeface="Arial" panose="020B0604020202020204" pitchFamily="34" charset="0"/>
            </a:pPr>
            <a:r>
              <a:rPr lang="tr-TR" sz="2600" b="1" i="0" dirty="0">
                <a:effectLst/>
                <a:latin typeface="+mn-lt"/>
              </a:rPr>
              <a:t>Staj Komisyonu Başkanı</a:t>
            </a:r>
            <a:endParaRPr lang="tr-TR" sz="2600" b="0" i="0" dirty="0">
              <a:effectLst/>
              <a:latin typeface="+mn-lt"/>
            </a:endParaRPr>
          </a:p>
          <a:p>
            <a:pPr algn="ctr" eaLnBrk="0" hangingPunct="0">
              <a:spcBef>
                <a:spcPct val="20000"/>
              </a:spcBef>
              <a:buFont typeface="Arial" panose="020B0604020202020204" pitchFamily="34" charset="0"/>
            </a:pPr>
            <a:r>
              <a:rPr lang="tr-TR" sz="2600" b="0" i="0" dirty="0" err="1">
                <a:effectLst/>
                <a:latin typeface="+mn-lt"/>
              </a:rPr>
              <a:t>Öğr</a:t>
            </a:r>
            <a:r>
              <a:rPr lang="tr-TR" sz="2600" b="0" i="0" dirty="0">
                <a:effectLst/>
                <a:latin typeface="+mn-lt"/>
              </a:rPr>
              <a:t>. Gör. Dr. Seçil TUTAR ÖKSÜZ</a:t>
            </a:r>
          </a:p>
          <a:p>
            <a:pPr algn="ctr" eaLnBrk="0" hangingPunct="0">
              <a:spcBef>
                <a:spcPct val="20000"/>
              </a:spcBef>
              <a:buFont typeface="Arial" panose="020B0604020202020204" pitchFamily="34" charset="0"/>
            </a:pPr>
            <a:r>
              <a:rPr lang="tr-TR" sz="2600" b="0" i="0" dirty="0">
                <a:effectLst/>
                <a:latin typeface="+mn-lt"/>
              </a:rPr>
              <a:t> </a:t>
            </a:r>
          </a:p>
          <a:p>
            <a:pPr algn="ctr" eaLnBrk="0" hangingPunct="0">
              <a:spcBef>
                <a:spcPct val="20000"/>
              </a:spcBef>
              <a:buFont typeface="Arial" panose="020B0604020202020204" pitchFamily="34" charset="0"/>
            </a:pPr>
            <a:r>
              <a:rPr lang="tr-TR" sz="2600" b="1" i="0" dirty="0">
                <a:effectLst/>
                <a:latin typeface="+mn-lt"/>
              </a:rPr>
              <a:t>Staj Komisyonu Üyesi</a:t>
            </a:r>
            <a:endParaRPr lang="tr-TR" sz="2600" b="0" i="0" dirty="0">
              <a:effectLst/>
              <a:latin typeface="+mn-lt"/>
            </a:endParaRPr>
          </a:p>
          <a:p>
            <a:pPr algn="ctr" eaLnBrk="0" hangingPunct="0">
              <a:spcBef>
                <a:spcPct val="20000"/>
              </a:spcBef>
              <a:buFont typeface="Arial" panose="020B0604020202020204" pitchFamily="34" charset="0"/>
            </a:pPr>
            <a:r>
              <a:rPr lang="tr-TR" sz="2600" b="0" i="0" dirty="0">
                <a:effectLst/>
                <a:latin typeface="+mn-lt"/>
              </a:rPr>
              <a:t>Arş. Gör. Dr. Taylan DOLU</a:t>
            </a:r>
          </a:p>
          <a:p>
            <a:pPr algn="ctr" eaLnBrk="0" hangingPunct="0">
              <a:spcBef>
                <a:spcPct val="20000"/>
              </a:spcBef>
              <a:buFont typeface="Arial" panose="020B0604020202020204" pitchFamily="34" charset="0"/>
            </a:pPr>
            <a:r>
              <a:rPr lang="tr-TR" sz="2600" b="0" i="0" dirty="0">
                <a:effectLst/>
                <a:latin typeface="+mn-lt"/>
              </a:rPr>
              <a:t> </a:t>
            </a:r>
          </a:p>
          <a:p>
            <a:pPr algn="ctr" eaLnBrk="0" hangingPunct="0">
              <a:spcBef>
                <a:spcPct val="20000"/>
              </a:spcBef>
              <a:buFont typeface="Arial" panose="020B0604020202020204" pitchFamily="34" charset="0"/>
            </a:pPr>
            <a:r>
              <a:rPr lang="tr-TR" sz="2600" b="1" i="0" dirty="0">
                <a:effectLst/>
                <a:latin typeface="+mn-lt"/>
              </a:rPr>
              <a:t>Staj Komisyonu Üyesi</a:t>
            </a:r>
            <a:endParaRPr lang="tr-TR" sz="2600" b="0" i="0" dirty="0">
              <a:effectLst/>
              <a:latin typeface="+mn-lt"/>
            </a:endParaRPr>
          </a:p>
          <a:p>
            <a:pPr algn="ctr" eaLnBrk="0" hangingPunct="0">
              <a:spcBef>
                <a:spcPct val="20000"/>
              </a:spcBef>
              <a:buFont typeface="Arial" panose="020B0604020202020204" pitchFamily="34" charset="0"/>
            </a:pPr>
            <a:r>
              <a:rPr lang="tr-TR" sz="2600" b="0" i="0" dirty="0">
                <a:effectLst/>
                <a:latin typeface="+mn-lt"/>
              </a:rPr>
              <a:t>Arş. Gör. Gamze GÖKTEPELİ</a:t>
            </a:r>
          </a:p>
        </p:txBody>
      </p:sp>
    </p:spTree>
    <p:extLst>
      <p:ext uri="{BB962C8B-B14F-4D97-AF65-F5344CB8AC3E}">
        <p14:creationId xmlns:p14="http://schemas.microsoft.com/office/powerpoint/2010/main" val="3772156240"/>
      </p:ext>
    </p:extLst>
  </p:cSld>
  <p:clrMapOvr>
    <a:masterClrMapping/>
  </p:clrMapOvr>
  <p:transition spd="med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İçerik Yer Tutucusu">
            <a:extLst>
              <a:ext uri="{FF2B5EF4-FFF2-40B4-BE49-F238E27FC236}">
                <a16:creationId xmlns:a16="http://schemas.microsoft.com/office/drawing/2014/main" id="{CB72EF28-1414-7694-D76B-02F885D18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85750"/>
            <a:ext cx="8072437" cy="628650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tr-TR" altLang="tr-TR" sz="1800" u="sng" dirty="0">
                <a:solidFill>
                  <a:srgbClr val="FF0000"/>
                </a:solidFill>
              </a:rPr>
              <a:t>Staj komisyonu tarafından uygun görülen resmi kurum ve kuruluşlar</a:t>
            </a:r>
            <a:endParaRPr lang="tr-TR" altLang="tr-TR" sz="1800" b="1" dirty="0">
              <a:solidFill>
                <a:srgbClr val="FF0000"/>
              </a:solidFill>
            </a:endParaRPr>
          </a:p>
          <a:p>
            <a:pPr algn="just"/>
            <a:r>
              <a:rPr lang="tr-TR" altLang="tr-TR" sz="1500" b="1" dirty="0"/>
              <a:t>Büyükşehir Belediyesi Su Ve Kanalizasyon Müdürlükleri</a:t>
            </a:r>
            <a:endParaRPr lang="tr-TR" altLang="tr-TR" sz="1500" dirty="0"/>
          </a:p>
          <a:p>
            <a:pPr algn="just"/>
            <a:r>
              <a:rPr lang="tr-TR" altLang="tr-TR" sz="1500" dirty="0"/>
              <a:t>KOSKİ</a:t>
            </a:r>
          </a:p>
          <a:p>
            <a:pPr algn="just"/>
            <a:r>
              <a:rPr lang="tr-TR" altLang="tr-TR" sz="1500" dirty="0"/>
              <a:t>ASKİ</a:t>
            </a:r>
          </a:p>
          <a:p>
            <a:pPr algn="just"/>
            <a:r>
              <a:rPr lang="tr-TR" altLang="tr-TR" sz="1500" dirty="0"/>
              <a:t>İSKİ</a:t>
            </a:r>
          </a:p>
          <a:p>
            <a:pPr algn="just"/>
            <a:r>
              <a:rPr lang="tr-TR" altLang="tr-TR" sz="1500" dirty="0"/>
              <a:t>Kadıköy </a:t>
            </a:r>
            <a:r>
              <a:rPr lang="tr-TR" altLang="tr-TR" sz="1500" dirty="0" err="1"/>
              <a:t>Atıksu</a:t>
            </a:r>
            <a:r>
              <a:rPr lang="tr-TR" altLang="tr-TR" sz="1500" dirty="0"/>
              <a:t> Arıtma </a:t>
            </a:r>
            <a:r>
              <a:rPr lang="tr-TR" altLang="tr-TR" sz="1500" dirty="0" err="1"/>
              <a:t>Tes</a:t>
            </a:r>
            <a:r>
              <a:rPr lang="tr-TR" altLang="tr-TR" sz="1500" dirty="0"/>
              <a:t>.-İstanbul</a:t>
            </a:r>
          </a:p>
          <a:p>
            <a:pPr algn="just"/>
            <a:r>
              <a:rPr lang="tr-TR" altLang="tr-TR" sz="1500" dirty="0"/>
              <a:t>Tahtalı İçme Suyu </a:t>
            </a:r>
            <a:r>
              <a:rPr lang="tr-TR" altLang="tr-TR" sz="1500" dirty="0" err="1"/>
              <a:t>Arıtm</a:t>
            </a:r>
            <a:r>
              <a:rPr lang="tr-TR" altLang="tr-TR" sz="1500" dirty="0"/>
              <a:t>. </a:t>
            </a:r>
            <a:r>
              <a:rPr lang="tr-TR" altLang="tr-TR" sz="1500" dirty="0" err="1"/>
              <a:t>Tes</a:t>
            </a:r>
            <a:r>
              <a:rPr lang="tr-TR" altLang="tr-TR" sz="1500" dirty="0"/>
              <a:t>.-Görece /Menderes</a:t>
            </a:r>
          </a:p>
          <a:p>
            <a:pPr algn="just"/>
            <a:r>
              <a:rPr lang="tr-TR" altLang="tr-TR" sz="1500" b="1" dirty="0"/>
              <a:t>Büyükşehir Belediyesi Çevre Koruma Daire Başkanlığı</a:t>
            </a:r>
            <a:endParaRPr lang="tr-TR" altLang="tr-TR" sz="1500" dirty="0"/>
          </a:p>
          <a:p>
            <a:pPr algn="just"/>
            <a:r>
              <a:rPr lang="tr-TR" altLang="tr-TR" sz="1500" dirty="0"/>
              <a:t>Çevre Koruma Daire Bşk. Çevre Şube Md. Çevre </a:t>
            </a:r>
            <a:r>
              <a:rPr lang="tr-TR" altLang="tr-TR" sz="1500" dirty="0" err="1"/>
              <a:t>Tekn</a:t>
            </a:r>
            <a:r>
              <a:rPr lang="tr-TR" altLang="tr-TR" sz="1500" dirty="0"/>
              <a:t>.-Konya</a:t>
            </a:r>
          </a:p>
          <a:p>
            <a:pPr algn="just"/>
            <a:r>
              <a:rPr lang="tr-TR" altLang="tr-TR" sz="1500" b="1" dirty="0"/>
              <a:t>İller Bankası</a:t>
            </a:r>
            <a:endParaRPr lang="tr-TR" altLang="tr-TR" sz="1500" dirty="0"/>
          </a:p>
          <a:p>
            <a:pPr algn="just"/>
            <a:r>
              <a:rPr lang="tr-TR" altLang="tr-TR" sz="1500" dirty="0"/>
              <a:t>Ankara İller Bankası</a:t>
            </a:r>
          </a:p>
          <a:p>
            <a:pPr algn="just"/>
            <a:r>
              <a:rPr lang="tr-TR" altLang="tr-TR" sz="1500" b="1" dirty="0"/>
              <a:t>Çevre ve Orman Bakanlığı</a:t>
            </a:r>
            <a:endParaRPr lang="tr-TR" altLang="tr-TR" sz="1500" dirty="0"/>
          </a:p>
          <a:p>
            <a:pPr algn="just"/>
            <a:r>
              <a:rPr lang="tr-TR" altLang="tr-TR" sz="1500" dirty="0"/>
              <a:t>Konya Valiliği İl Çevre ve Orman </a:t>
            </a:r>
            <a:r>
              <a:rPr lang="tr-TR" altLang="tr-TR" sz="1500" dirty="0" err="1"/>
              <a:t>Müd</a:t>
            </a:r>
            <a:r>
              <a:rPr lang="tr-TR" altLang="tr-TR" sz="1500" dirty="0"/>
              <a:t>.-Konya</a:t>
            </a:r>
          </a:p>
          <a:p>
            <a:pPr algn="just"/>
            <a:r>
              <a:rPr lang="tr-TR" altLang="tr-TR" sz="1500" dirty="0"/>
              <a:t>İl Çevre ve Orman </a:t>
            </a:r>
            <a:r>
              <a:rPr lang="tr-TR" altLang="tr-TR" sz="1500" dirty="0" err="1"/>
              <a:t>Müd</a:t>
            </a:r>
            <a:endParaRPr lang="tr-TR" altLang="tr-TR" sz="1500" dirty="0"/>
          </a:p>
          <a:p>
            <a:pPr algn="just"/>
            <a:r>
              <a:rPr lang="tr-TR" altLang="tr-TR" sz="1500" b="1" dirty="0"/>
              <a:t>Özel Sektör</a:t>
            </a:r>
            <a:endParaRPr lang="tr-TR" altLang="tr-TR" sz="1500" dirty="0"/>
          </a:p>
          <a:p>
            <a:pPr algn="just"/>
            <a:r>
              <a:rPr lang="tr-TR" altLang="tr-TR" sz="1500" dirty="0"/>
              <a:t>AKSA-Akrilik Kimya San. A.Ş.-Yalova</a:t>
            </a:r>
          </a:p>
          <a:p>
            <a:pPr algn="just"/>
            <a:r>
              <a:rPr lang="tr-TR" altLang="tr-TR" sz="1500" dirty="0"/>
              <a:t>Göksu Arıtım-Konya</a:t>
            </a:r>
          </a:p>
          <a:p>
            <a:pPr algn="just"/>
            <a:r>
              <a:rPr lang="tr-TR" altLang="tr-TR" sz="1500" dirty="0"/>
              <a:t>PETLAS/Konya</a:t>
            </a:r>
          </a:p>
          <a:p>
            <a:pPr algn="just"/>
            <a:r>
              <a:rPr lang="tr-TR" altLang="tr-TR" sz="1500" dirty="0"/>
              <a:t>ÜÇ-S Mimarlık-Müh. İnş. San.-Ankara</a:t>
            </a:r>
          </a:p>
          <a:p>
            <a:pPr algn="just"/>
            <a:r>
              <a:rPr lang="tr-TR" altLang="tr-TR" sz="1500" b="1" dirty="0"/>
              <a:t>Diğer</a:t>
            </a:r>
            <a:endParaRPr lang="tr-TR" altLang="tr-TR" sz="1500" dirty="0"/>
          </a:p>
          <a:p>
            <a:pPr algn="just"/>
            <a:r>
              <a:rPr lang="tr-TR" altLang="tr-TR" sz="1500" dirty="0"/>
              <a:t>Elektrik İşleri </a:t>
            </a:r>
            <a:r>
              <a:rPr lang="tr-TR" altLang="tr-TR" sz="1500" dirty="0" err="1"/>
              <a:t>Etüd</a:t>
            </a:r>
            <a:r>
              <a:rPr lang="tr-TR" altLang="tr-TR" sz="1500" dirty="0"/>
              <a:t> </a:t>
            </a:r>
            <a:r>
              <a:rPr lang="tr-TR" altLang="tr-TR" sz="1500" dirty="0" err="1"/>
              <a:t>İd.Gen</a:t>
            </a:r>
            <a:r>
              <a:rPr lang="tr-TR" altLang="tr-TR" sz="1500" dirty="0"/>
              <a:t>. </a:t>
            </a:r>
            <a:r>
              <a:rPr lang="tr-TR" altLang="tr-TR" sz="1500" dirty="0" err="1"/>
              <a:t>Müd</a:t>
            </a:r>
            <a:r>
              <a:rPr lang="tr-TR" altLang="tr-TR" sz="1500" dirty="0"/>
              <a:t>.-Ankara</a:t>
            </a:r>
          </a:p>
          <a:p>
            <a:pPr algn="just"/>
            <a:r>
              <a:rPr lang="tr-TR" altLang="tr-TR" sz="1500" dirty="0"/>
              <a:t>Çevre Müh. Böl. </a:t>
            </a:r>
            <a:r>
              <a:rPr lang="tr-TR" altLang="tr-TR" sz="1500" dirty="0" err="1"/>
              <a:t>Lab</a:t>
            </a:r>
            <a:r>
              <a:rPr lang="tr-TR" altLang="tr-TR" sz="1500" dirty="0"/>
              <a:t>.</a:t>
            </a:r>
          </a:p>
          <a:p>
            <a:pPr algn="just"/>
            <a:endParaRPr lang="tr-TR" altLang="tr-TR" sz="1600" dirty="0"/>
          </a:p>
        </p:txBody>
      </p:sp>
    </p:spTree>
  </p:cSld>
  <p:clrMapOvr>
    <a:masterClrMapping/>
  </p:clrMapOvr>
  <p:transition spd="med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39D992DF-567E-81E8-3C1F-249A26355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>
                <a:solidFill>
                  <a:srgbClr val="FF0000"/>
                </a:solidFill>
              </a:rPr>
              <a:t>II. Devre stajı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/>
              <a:t>	II. Devre stajı </a:t>
            </a:r>
            <a:r>
              <a:rPr lang="tr-TR" b="1" dirty="0"/>
              <a:t>4. sınıf öğrencileri </a:t>
            </a:r>
            <a:r>
              <a:rPr lang="tr-TR" dirty="0"/>
              <a:t>tarafından </a:t>
            </a:r>
            <a:r>
              <a:rPr lang="tr-TR" sz="2800" b="1" dirty="0"/>
              <a:t>6. yarıyılın </a:t>
            </a:r>
            <a:r>
              <a:rPr lang="tr-TR" dirty="0"/>
              <a:t>tamamlanmasından sonra yapılabilmektedir. Öğrenciler, 6 dönemde gördükleri derslerin uygulama becerisi ve tecrübesini bölüm staj komisyonu tarafından uygun görülen resmi kurum ve kuruluşlarda yapmaktadırlar.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</p:spTree>
  </p:cSld>
  <p:clrMapOvr>
    <a:masterClrMapping/>
  </p:clrMapOvr>
  <p:transition spd="med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 l="24000" t="7000" r="2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140A9A-EF54-6B75-295D-1C1A71ED62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20601" r="19288" b="30400"/>
          <a:stretch/>
        </p:blipFill>
        <p:spPr>
          <a:xfrm>
            <a:off x="1106383" y="260648"/>
            <a:ext cx="6931234" cy="307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794209-C1CA-02C1-AE51-A2A3174357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00" t="32067" r="19288" b="30401"/>
          <a:stretch/>
        </p:blipFill>
        <p:spPr>
          <a:xfrm>
            <a:off x="1106383" y="3526553"/>
            <a:ext cx="6994009" cy="2494736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İçerik Yer Tutucusu">
            <a:extLst>
              <a:ext uri="{FF2B5EF4-FFF2-40B4-BE49-F238E27FC236}">
                <a16:creationId xmlns:a16="http://schemas.microsoft.com/office/drawing/2014/main" id="{D699CE7B-6486-6A08-ECC8-F6137A7A6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tr-TR" altLang="tr-TR" dirty="0"/>
              <a:t>Bölümümüz öğrencileri,  Staj Yönergesine </a:t>
            </a:r>
            <a:r>
              <a:rPr lang="tr-TR" altLang="tr-TR" dirty="0" smtClean="0"/>
              <a:t>uygun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tr-TR" altLang="tr-TR" dirty="0" smtClean="0"/>
              <a:t>olacak </a:t>
            </a:r>
            <a:r>
              <a:rPr lang="tr-TR" altLang="tr-TR" dirty="0"/>
              <a:t>şekilde en erken IV. yarıyılın </a:t>
            </a:r>
            <a:r>
              <a:rPr lang="tr-TR" altLang="tr-TR" dirty="0" smtClean="0"/>
              <a:t>sonunda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tr-TR" altLang="tr-TR" dirty="0" smtClean="0"/>
              <a:t>başlamak </a:t>
            </a:r>
            <a:r>
              <a:rPr lang="tr-TR" altLang="tr-TR" dirty="0"/>
              <a:t>üzere </a:t>
            </a:r>
            <a:r>
              <a:rPr lang="tr-TR" altLang="tr-TR" dirty="0">
                <a:solidFill>
                  <a:srgbClr val="FF0000"/>
                </a:solidFill>
              </a:rPr>
              <a:t>önce 20 iş günü </a:t>
            </a:r>
            <a:r>
              <a:rPr lang="tr-TR" altLang="tr-TR" dirty="0" err="1">
                <a:solidFill>
                  <a:srgbClr val="FF0000"/>
                </a:solidFill>
              </a:rPr>
              <a:t>laboratuar</a:t>
            </a:r>
            <a:r>
              <a:rPr lang="tr-TR" altLang="tr-TR" dirty="0">
                <a:solidFill>
                  <a:srgbClr val="FF0000"/>
                </a:solidFill>
              </a:rPr>
              <a:t> </a:t>
            </a:r>
            <a:r>
              <a:rPr lang="tr-TR" altLang="tr-TR" dirty="0" smtClean="0">
                <a:solidFill>
                  <a:srgbClr val="FF0000"/>
                </a:solidFill>
              </a:rPr>
              <a:t>stajı</a:t>
            </a:r>
            <a:endParaRPr lang="tr-TR" altLang="tr-TR" dirty="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tr-TR" altLang="tr-TR" dirty="0" smtClean="0"/>
              <a:t>daha </a:t>
            </a:r>
            <a:r>
              <a:rPr lang="tr-TR" altLang="tr-TR" dirty="0"/>
              <a:t>sonra ise </a:t>
            </a:r>
            <a:r>
              <a:rPr lang="tr-TR" altLang="tr-TR" dirty="0">
                <a:solidFill>
                  <a:srgbClr val="FF0000"/>
                </a:solidFill>
              </a:rPr>
              <a:t>20 iş günü </a:t>
            </a:r>
            <a:r>
              <a:rPr lang="tr-TR" altLang="tr-TR" dirty="0" smtClean="0">
                <a:solidFill>
                  <a:srgbClr val="FF0000"/>
                </a:solidFill>
              </a:rPr>
              <a:t>büro-işletme-proje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tr-TR" altLang="tr-TR" dirty="0" smtClean="0">
                <a:solidFill>
                  <a:srgbClr val="FF0000"/>
                </a:solidFill>
              </a:rPr>
              <a:t>şantiye </a:t>
            </a:r>
            <a:r>
              <a:rPr lang="tr-TR" altLang="tr-TR" dirty="0">
                <a:solidFill>
                  <a:srgbClr val="FF0000"/>
                </a:solidFill>
              </a:rPr>
              <a:t>stajı </a:t>
            </a:r>
            <a:r>
              <a:rPr lang="tr-TR" altLang="tr-TR" dirty="0"/>
              <a:t>olmak üzere toplam </a:t>
            </a:r>
            <a:r>
              <a:rPr lang="tr-TR" altLang="tr-TR" dirty="0">
                <a:solidFill>
                  <a:srgbClr val="FF0000"/>
                </a:solidFill>
              </a:rPr>
              <a:t>40 iş </a:t>
            </a:r>
            <a:r>
              <a:rPr lang="tr-TR" altLang="tr-TR" dirty="0"/>
              <a:t>günü </a:t>
            </a:r>
            <a:r>
              <a:rPr lang="tr-TR" altLang="tr-TR" dirty="0" smtClean="0"/>
              <a:t>staj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tr-TR" altLang="tr-TR" dirty="0" smtClean="0"/>
              <a:t>yapmaktadırlar</a:t>
            </a:r>
            <a:r>
              <a:rPr lang="tr-TR" altLang="tr-TR" dirty="0"/>
              <a:t>. </a:t>
            </a:r>
          </a:p>
          <a:p>
            <a:pPr eaLnBrk="1" hangingPunct="1"/>
            <a:endParaRPr lang="tr-TR" altLang="tr-TR" dirty="0"/>
          </a:p>
        </p:txBody>
      </p:sp>
    </p:spTree>
  </p:cSld>
  <p:clrMapOvr>
    <a:masterClrMapping/>
  </p:clrMapOvr>
  <p:transition spd="med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30173316-3159-3181-CCF6-36DED41B4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928688"/>
            <a:ext cx="8472487" cy="452596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/>
              <a:t>Yapılan staj çalışmaları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staj komisyonu </a:t>
            </a:r>
            <a:r>
              <a:rPr lang="tr-TR" dirty="0" smtClean="0"/>
              <a:t>tarafından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 smtClean="0"/>
              <a:t>değerlendirilmektedir</a:t>
            </a:r>
            <a:r>
              <a:rPr lang="tr-TR" dirty="0"/>
              <a:t>.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/>
              <a:t>Bölüm Staj Komisyonu tarafından staj </a:t>
            </a:r>
            <a:r>
              <a:rPr lang="tr-TR" dirty="0" smtClean="0"/>
              <a:t>raporları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 smtClean="0"/>
              <a:t>(staj </a:t>
            </a:r>
            <a:r>
              <a:rPr lang="tr-TR" dirty="0"/>
              <a:t>defteri) staj değerlendirme formu </a:t>
            </a:r>
            <a:r>
              <a:rPr lang="tr-TR" dirty="0" smtClean="0"/>
              <a:t>ile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 smtClean="0"/>
              <a:t>değerlendirilmekte </a:t>
            </a:r>
            <a:r>
              <a:rPr lang="tr-TR" dirty="0"/>
              <a:t>ve (gerekirse staj sözlü </a:t>
            </a:r>
            <a:r>
              <a:rPr lang="tr-TR" dirty="0" smtClean="0"/>
              <a:t>sınavı)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 smtClean="0"/>
              <a:t>ile </a:t>
            </a:r>
            <a:r>
              <a:rPr lang="tr-TR" dirty="0">
                <a:solidFill>
                  <a:srgbClr val="FF0000"/>
                </a:solidFill>
              </a:rPr>
              <a:t>stajın kabul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veya </a:t>
            </a:r>
            <a:r>
              <a:rPr lang="tr-TR" dirty="0">
                <a:solidFill>
                  <a:srgbClr val="FF0000"/>
                </a:solidFill>
              </a:rPr>
              <a:t>reddine karar verilmektedir</a:t>
            </a:r>
            <a:r>
              <a:rPr lang="tr-TR" dirty="0"/>
              <a:t>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</p:spTree>
  </p:cSld>
  <p:clrMapOvr>
    <a:masterClrMapping/>
  </p:clrMapOvr>
  <p:transition spd="med"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AC1B8767-EFE6-6CAA-69C1-BE0561FC6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6" t="28320" r="24080" b="5273"/>
          <a:stretch>
            <a:fillRect/>
          </a:stretch>
        </p:blipFill>
        <p:spPr bwMode="auto">
          <a:xfrm>
            <a:off x="500063" y="428625"/>
            <a:ext cx="7847012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 l="24000" t="7000" r="2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FFADFD02-FA34-283A-6271-510B04F5F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5" t="37726" r="10851" b="28233"/>
          <a:stretch>
            <a:fillRect/>
          </a:stretch>
        </p:blipFill>
        <p:spPr bwMode="auto">
          <a:xfrm>
            <a:off x="428625" y="2000250"/>
            <a:ext cx="85725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2772</TotalTime>
  <Words>584</Words>
  <Application>Microsoft Office PowerPoint</Application>
  <PresentationFormat>Ekran Gösterisi (4:3)</PresentationFormat>
  <Paragraphs>114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S.Ü.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Bilgehan Nas</dc:creator>
  <cp:lastModifiedBy>Secil Tutar</cp:lastModifiedBy>
  <cp:revision>257</cp:revision>
  <dcterms:created xsi:type="dcterms:W3CDTF">2002-09-24T09:07:28Z</dcterms:created>
  <dcterms:modified xsi:type="dcterms:W3CDTF">2022-05-24T09:43:35Z</dcterms:modified>
</cp:coreProperties>
</file>